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2" r:id="rId4"/>
    <p:sldId id="268" r:id="rId5"/>
    <p:sldId id="263" r:id="rId6"/>
    <p:sldId id="259" r:id="rId7"/>
    <p:sldId id="264" r:id="rId8"/>
    <p:sldId id="265" r:id="rId9"/>
    <p:sldId id="269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760" autoAdjust="0"/>
  </p:normalViewPr>
  <p:slideViewPr>
    <p:cSldViewPr snapToGrid="0" snapToObjects="1">
      <p:cViewPr>
        <p:scale>
          <a:sx n="103" d="100"/>
          <a:sy n="103" d="100"/>
        </p:scale>
        <p:origin x="-12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8AA71-28C5-2C4F-9041-C9740644E22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008E8-2E3E-924C-8DED-AEF5EDB0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2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Intro (Data-Scientist)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last two weeks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analyzing drug prescription records from Medicare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Machine Learning model to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detect potential prescription fraud.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next few slides - my findings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before I begin, let me go over some numbers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68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interested to look into more details</a:t>
            </a:r>
            <a:r>
              <a:rPr lang="en-US" baseline="0" dirty="0" smtClean="0"/>
              <a:t>, feel free to look into my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3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Institute of Medicine</a:t>
            </a:r>
            <a:r>
              <a:rPr lang="en-US" baseline="0" dirty="0" smtClean="0"/>
              <a:t> estimates fraud at </a:t>
            </a:r>
            <a:r>
              <a:rPr lang="en-US" dirty="0" smtClean="0"/>
              <a:t>~</a:t>
            </a:r>
            <a:r>
              <a:rPr lang="en-US" baseline="0" dirty="0" smtClean="0"/>
              <a:t> </a:t>
            </a:r>
            <a:r>
              <a:rPr lang="en-US" dirty="0" smtClean="0"/>
              <a:t>$750B+ per year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 General Attorney Office reports </a:t>
            </a:r>
            <a:r>
              <a:rPr lang="en-US" dirty="0" smtClean="0"/>
              <a:t>improper payment rate of</a:t>
            </a:r>
            <a:r>
              <a:rPr lang="en-US" baseline="0" dirty="0" smtClean="0"/>
              <a:t> </a:t>
            </a:r>
            <a:r>
              <a:rPr lang="en-US" dirty="0" smtClean="0"/>
              <a:t>10%.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Just a few weeks ago, this hit the news - the largest Healthcare Fraud takedown to date amounting to $2B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8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investigation starts with the complaint filed with the Federal Communication Commission</a:t>
            </a:r>
          </a:p>
          <a:p>
            <a:r>
              <a:rPr lang="en-US" baseline="0" dirty="0" smtClean="0"/>
              <a:t>- This process is slow and labor intensive but non-the less very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Propose passive methods using ML/AI to help narrow down on targeting these investigations.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0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large dataset for my local machine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I used a very powerful </a:t>
            </a:r>
            <a:r>
              <a:rPr lang="en-US" dirty="0" smtClean="0"/>
              <a:t>AWS cloud</a:t>
            </a:r>
            <a:r>
              <a:rPr lang="en-US" baseline="0" dirty="0" smtClean="0"/>
              <a:t> infrastructure &amp;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standard python based data-science tech stack.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97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Common ‘class imbalance’ issue in fraud and disease diagnosis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preserve as much as possible of this signal, I used some sophisticated techniques to oversample the minority target class, including 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Random Bootstrap sampling, and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2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Additionally,</a:t>
            </a:r>
            <a:r>
              <a:rPr lang="en-US" baseline="0" dirty="0" smtClean="0"/>
              <a:t> I looked into the dynamics of the number of exclusions relative to the total number of Medicare providers by State.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 West Virginia, drugs are killings so many people that the State can’t keep up with the funerals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ROC curve is a measure of trade-of between correctly identifying the true signal relative to incorrectly identifying false signals as we increase the acceptance threshold.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Started with: Random forest had an AUC of .72 and CV score of .62.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Landed on Gradient </a:t>
            </a:r>
            <a:r>
              <a:rPr lang="en-US" baseline="0" dirty="0" err="1" smtClean="0"/>
              <a:t>Bosting</a:t>
            </a:r>
            <a:r>
              <a:rPr lang="en-US" baseline="0" dirty="0" smtClean="0"/>
              <a:t> with the AUC score of .78 and CV score of .63.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expect the model performance to improve through some hyper-parameter </a:t>
            </a:r>
            <a:r>
              <a:rPr lang="en-US" baseline="0" dirty="0" err="1" smtClean="0"/>
              <a:t>tunining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The model picked up on these</a:t>
            </a:r>
            <a:r>
              <a:rPr lang="en-US" baseline="0" dirty="0" smtClean="0"/>
              <a:t> 2 top features: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30-day fill count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total day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6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In conclusion, Medicare - an age-based, federal health insurance program that guarantees coverage for individuals aged 65 and over doesn’t seem to have any reliable predictors to detect a potential healthcare fraud!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However, the loss of human life and the amount of money healthcare fraud costs the American tax payers warrants further investigation by incorporating other data 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008E8-2E3E-924C-8DED-AEF5EDB08F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Dr. Fraud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Discovering fraudsters among doctors</a:t>
            </a:r>
            <a:endParaRPr lang="en-US" dirty="0"/>
          </a:p>
        </p:txBody>
      </p:sp>
      <p:pic>
        <p:nvPicPr>
          <p:cNvPr id="9" name="Picture 8" descr="Screen Shot 2018-08-18 at 11.30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95" y="2205218"/>
            <a:ext cx="6174609" cy="37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521380" y="1911484"/>
            <a:ext cx="3020139" cy="318247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algn="l"/>
            <a:r>
              <a:rPr lang="en-US" dirty="0" err="1" smtClean="0"/>
              <a:t>linkedin.com</a:t>
            </a:r>
            <a:r>
              <a:rPr lang="en-US" dirty="0"/>
              <a:t>/in/dastan1</a:t>
            </a:r>
            <a:r>
              <a:rPr lang="en-US" dirty="0" smtClean="0"/>
              <a:t>/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smtClean="0"/>
              <a:t>dast1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dastan.aitzhanov@gmail.com</a:t>
            </a:r>
            <a:endParaRPr lang="en-US" dirty="0" smtClean="0"/>
          </a:p>
        </p:txBody>
      </p:sp>
      <p:pic>
        <p:nvPicPr>
          <p:cNvPr id="8" name="Picture 7" descr="Screen Shot 2018-08-20 at 1.25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2" y="2225040"/>
            <a:ext cx="455038" cy="457200"/>
          </a:xfrm>
          <a:prstGeom prst="rect">
            <a:avLst/>
          </a:prstGeom>
        </p:spPr>
      </p:pic>
      <p:pic>
        <p:nvPicPr>
          <p:cNvPr id="9" name="Picture 8" descr="Screen Shot 2018-08-20 at 1.26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5" y="3276600"/>
            <a:ext cx="661745" cy="436880"/>
          </a:xfrm>
          <a:prstGeom prst="rect">
            <a:avLst/>
          </a:prstGeom>
        </p:spPr>
      </p:pic>
      <p:pic>
        <p:nvPicPr>
          <p:cNvPr id="10" name="Picture 9" descr="Screen Shot 2018-08-20 at 1.2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2" y="4415333"/>
            <a:ext cx="455038" cy="353629"/>
          </a:xfrm>
          <a:prstGeom prst="rect">
            <a:avLst/>
          </a:prstGeom>
        </p:spPr>
      </p:pic>
      <p:pic>
        <p:nvPicPr>
          <p:cNvPr id="12" name="Picture 11" descr="Screen Shot 2018-08-20 at 2.36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68" y="2023067"/>
            <a:ext cx="3484962" cy="28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5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8-08-18 at 11.21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3" y="1044904"/>
            <a:ext cx="8667795" cy="2897520"/>
          </a:xfrm>
          <a:prstGeom prst="rect">
            <a:avLst/>
          </a:prstGeom>
        </p:spPr>
      </p:pic>
      <p:pic>
        <p:nvPicPr>
          <p:cNvPr id="21" name="Picture 20" descr="Screen Shot 2018-08-18 at 11.23.1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62"/>
          <a:stretch/>
        </p:blipFill>
        <p:spPr>
          <a:xfrm>
            <a:off x="2650177" y="4157986"/>
            <a:ext cx="6250391" cy="25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9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8-18 at 11.50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88" y="638370"/>
            <a:ext cx="5414736" cy="61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18 at 4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32" y="4349111"/>
            <a:ext cx="1425688" cy="841257"/>
          </a:xfrm>
          <a:prstGeom prst="rect">
            <a:avLst/>
          </a:prstGeom>
        </p:spPr>
      </p:pic>
      <p:pic>
        <p:nvPicPr>
          <p:cNvPr id="3" name="Picture 2" descr="Screen Shot 2018-08-18 at 4.20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5299328"/>
            <a:ext cx="1386624" cy="1021157"/>
          </a:xfrm>
          <a:prstGeom prst="rect">
            <a:avLst/>
          </a:prstGeom>
        </p:spPr>
      </p:pic>
      <p:pic>
        <p:nvPicPr>
          <p:cNvPr id="6" name="Picture 5" descr="Screen Shot 2018-08-18 at 4.23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6" y="4531360"/>
            <a:ext cx="1837104" cy="409533"/>
          </a:xfrm>
          <a:prstGeom prst="rect">
            <a:avLst/>
          </a:prstGeom>
        </p:spPr>
      </p:pic>
      <p:pic>
        <p:nvPicPr>
          <p:cNvPr id="7" name="Picture 6" descr="Screen Shot 2018-08-18 at 4.25.2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67" y="4349111"/>
            <a:ext cx="1395465" cy="638602"/>
          </a:xfrm>
          <a:prstGeom prst="rect">
            <a:avLst/>
          </a:prstGeom>
        </p:spPr>
      </p:pic>
      <p:pic>
        <p:nvPicPr>
          <p:cNvPr id="8" name="Picture 7" descr="Screen Shot 2018-08-18 at 4.26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1" y="5141050"/>
            <a:ext cx="1330960" cy="1179436"/>
          </a:xfrm>
          <a:prstGeom prst="rect">
            <a:avLst/>
          </a:prstGeom>
        </p:spPr>
      </p:pic>
      <p:pic>
        <p:nvPicPr>
          <p:cNvPr id="10" name="Picture 9" descr="Screen Shot 2018-08-20 at 6.55.17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65" y="2540000"/>
            <a:ext cx="2375179" cy="929640"/>
          </a:xfrm>
          <a:prstGeom prst="rect">
            <a:avLst/>
          </a:prstGeom>
        </p:spPr>
      </p:pic>
      <p:pic>
        <p:nvPicPr>
          <p:cNvPr id="11" name="Picture 10" descr="Screen Shot 2018-08-20 at 6.57.06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0" y="2283460"/>
            <a:ext cx="1557020" cy="155702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249680" y="1981200"/>
            <a:ext cx="6309360" cy="2174240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0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Stack</a:t>
            </a:r>
            <a:endParaRPr lang="en-US" dirty="0"/>
          </a:p>
        </p:txBody>
      </p:sp>
      <p:pic>
        <p:nvPicPr>
          <p:cNvPr id="23" name="Picture 22" descr="Screen Shot 2018-08-20 at 7.04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1743518"/>
            <a:ext cx="7540975" cy="4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8-08-18 at 12.52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840160"/>
            <a:ext cx="8209280" cy="455851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the Signal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80560" y="2284354"/>
            <a:ext cx="8879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spc="200" dirty="0" smtClean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1,079</a:t>
            </a:r>
            <a:endParaRPr lang="en-US" sz="1600" spc="200" dirty="0">
              <a:ln w="18415" cmpd="sng">
                <a:noFill/>
                <a:prstDash val="solid"/>
              </a:ln>
              <a:solidFill>
                <a:schemeClr val="accent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76956" y="3170942"/>
            <a:ext cx="88799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spc="200" dirty="0" smtClean="0">
                <a:ln w="18415" cmpd="sng">
                  <a:noFill/>
                  <a:prstDash val="solid"/>
                </a:ln>
                <a:solidFill>
                  <a:schemeClr val="accent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2,843</a:t>
            </a:r>
            <a:endParaRPr lang="en-US" sz="1600" spc="200" dirty="0">
              <a:ln w="18415" cmpd="sng">
                <a:noFill/>
                <a:prstDash val="solid"/>
              </a:ln>
              <a:solidFill>
                <a:schemeClr val="accent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13600" y="4057530"/>
            <a:ext cx="129134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1600" spc="2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1,075,934</a:t>
            </a:r>
            <a:endParaRPr lang="en-US" sz="1600" spc="2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8790" y="1737536"/>
            <a:ext cx="16243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Number of Records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221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8-18 at 3.48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7" y="641350"/>
            <a:ext cx="8509000" cy="4711700"/>
          </a:xfrm>
          <a:prstGeom prst="rect">
            <a:avLst/>
          </a:prstGeom>
        </p:spPr>
      </p:pic>
      <p:pic>
        <p:nvPicPr>
          <p:cNvPr id="7" name="Picture 6" descr="Screen Shot 2018-08-18 at 3.52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5353050"/>
            <a:ext cx="8067040" cy="273978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3997960" y="5627028"/>
            <a:ext cx="396240" cy="468972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7840" y="5305720"/>
            <a:ext cx="341066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Top 10 States by Exclusion Ratio: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2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8-18 at 1.1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" y="772160"/>
            <a:ext cx="8775700" cy="1117600"/>
          </a:xfrm>
          <a:prstGeom prst="rect">
            <a:avLst/>
          </a:prstGeom>
        </p:spPr>
      </p:pic>
      <p:pic>
        <p:nvPicPr>
          <p:cNvPr id="6" name="Picture 5" descr="Screen Shot 2018-08-18 at 1.12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" y="1889760"/>
            <a:ext cx="4245610" cy="4648200"/>
          </a:xfrm>
          <a:prstGeom prst="rect">
            <a:avLst/>
          </a:prstGeom>
        </p:spPr>
      </p:pic>
      <p:pic>
        <p:nvPicPr>
          <p:cNvPr id="7" name="Picture 6" descr="Screen Shot 2018-08-18 at 1.13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0" y="1889760"/>
            <a:ext cx="429768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7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18 at 4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32" y="4349111"/>
            <a:ext cx="1425688" cy="841257"/>
          </a:xfrm>
          <a:prstGeom prst="rect">
            <a:avLst/>
          </a:prstGeom>
        </p:spPr>
      </p:pic>
      <p:pic>
        <p:nvPicPr>
          <p:cNvPr id="3" name="Picture 2" descr="Screen Shot 2018-08-18 at 4.20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5299328"/>
            <a:ext cx="1386624" cy="1021157"/>
          </a:xfrm>
          <a:prstGeom prst="rect">
            <a:avLst/>
          </a:prstGeom>
        </p:spPr>
      </p:pic>
      <p:pic>
        <p:nvPicPr>
          <p:cNvPr id="6" name="Picture 5" descr="Screen Shot 2018-08-18 at 4.23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6" y="4531360"/>
            <a:ext cx="1837104" cy="409533"/>
          </a:xfrm>
          <a:prstGeom prst="rect">
            <a:avLst/>
          </a:prstGeom>
        </p:spPr>
      </p:pic>
      <p:pic>
        <p:nvPicPr>
          <p:cNvPr id="7" name="Picture 6" descr="Screen Shot 2018-08-18 at 4.25.2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67" y="4349111"/>
            <a:ext cx="1395465" cy="638602"/>
          </a:xfrm>
          <a:prstGeom prst="rect">
            <a:avLst/>
          </a:prstGeom>
        </p:spPr>
      </p:pic>
      <p:pic>
        <p:nvPicPr>
          <p:cNvPr id="8" name="Picture 7" descr="Screen Shot 2018-08-18 at 4.26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1" y="5141050"/>
            <a:ext cx="1330960" cy="1179436"/>
          </a:xfrm>
          <a:prstGeom prst="rect">
            <a:avLst/>
          </a:prstGeom>
        </p:spPr>
      </p:pic>
      <p:pic>
        <p:nvPicPr>
          <p:cNvPr id="10" name="Picture 9" descr="Screen Shot 2018-08-20 at 6.55.17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65" y="2342736"/>
            <a:ext cx="2375179" cy="929640"/>
          </a:xfrm>
          <a:prstGeom prst="rect">
            <a:avLst/>
          </a:prstGeom>
        </p:spPr>
      </p:pic>
      <p:pic>
        <p:nvPicPr>
          <p:cNvPr id="11" name="Picture 10" descr="Screen Shot 2018-08-20 at 6.57.06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80" y="2049209"/>
            <a:ext cx="1557020" cy="155702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76998" y="3706738"/>
            <a:ext cx="8681252" cy="2753651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5251</TotalTime>
  <Words>475</Words>
  <Application>Microsoft Macintosh PowerPoint</Application>
  <PresentationFormat>On-screen Show (4:3)</PresentationFormat>
  <Paragraphs>69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Spectrum</vt:lpstr>
      <vt:lpstr>Dr. Fraud</vt:lpstr>
      <vt:lpstr>PowerPoint Presentation</vt:lpstr>
      <vt:lpstr>PowerPoint Presentation</vt:lpstr>
      <vt:lpstr>Data Sources</vt:lpstr>
      <vt:lpstr>Tech Stack</vt:lpstr>
      <vt:lpstr>Preserving the Signal</vt:lpstr>
      <vt:lpstr>PowerPoint Presentation</vt:lpstr>
      <vt:lpstr>PowerPoint Presentation</vt:lpstr>
      <vt:lpstr>Next Steps</vt:lpstr>
      <vt:lpstr>PowerPoint Presentation</vt:lpstr>
    </vt:vector>
  </TitlesOfParts>
  <Company>Caspian Digital Technologies,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Dastan Aitzhanov</dc:creator>
  <cp:lastModifiedBy>Dastan Aitzhanov</cp:lastModifiedBy>
  <cp:revision>62</cp:revision>
  <dcterms:created xsi:type="dcterms:W3CDTF">2018-08-18T00:34:05Z</dcterms:created>
  <dcterms:modified xsi:type="dcterms:W3CDTF">2018-08-21T16:05:47Z</dcterms:modified>
</cp:coreProperties>
</file>